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B9DE6A-B4F5-8D3E-436F-75C835B600B8}" name="Shrader, Jason A" initials="SJA" userId="S::shrader.jason@marshfieldclinic.org::a7f4fbee-9fcc-47aa-8565-72807914d159" providerId="AD"/>
  <p188:author id="{C189509E-8990-BCE1-3530-56052E5F030F}" name="Gaffney, Jess" initials="JG" userId="S::gaffney.jessica@marshfieldclinic.org::4c423c75-df26-4da8-8387-5977846d15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054"/>
    <a:srgbClr val="FF0066"/>
    <a:srgbClr val="5F86CD"/>
    <a:srgbClr val="FC107B"/>
    <a:srgbClr val="A1B2F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248C0-3353-4822-9BE7-508A23F236DE}" type="doc">
      <dgm:prSet loTypeId="urn:microsoft.com/office/officeart/2005/8/layout/vList3" loCatId="list" qsTypeId="urn:microsoft.com/office/officeart/2005/8/quickstyle/simple1" qsCatId="simple" csTypeId="urn:microsoft.com/office/officeart/2005/8/colors/accent1_4" csCatId="accent1" phldr="1"/>
      <dgm:spPr/>
    </dgm:pt>
    <dgm:pt modelId="{F8488094-8B8B-4D4A-86C6-1055134F12F7}">
      <dgm:prSet phldrT="[Text]" custT="1"/>
      <dgm:spPr>
        <a:noFill/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600" b="1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Behavioral Health</a:t>
          </a:r>
          <a:br>
            <a:rPr lang="en-US" sz="2400" b="1"/>
          </a:br>
          <a:r>
            <a:rPr lang="en-US" sz="1200" b="0">
              <a:solidFill>
                <a:schemeClr val="tx1"/>
              </a:solidFill>
            </a:rPr>
            <a:t>Rural communities face many challenges to behavioral health including access, availability, affordability, and acceptability.</a:t>
          </a:r>
          <a:endParaRPr lang="en-US" sz="2400" b="0">
            <a:solidFill>
              <a:schemeClr val="tx1"/>
            </a:solidFill>
          </a:endParaRPr>
        </a:p>
      </dgm:t>
    </dgm:pt>
    <dgm:pt modelId="{E929150E-1F50-42FD-B356-3906E3E6B765}" type="parTrans" cxnId="{1ABC2107-1672-4CF6-9B01-367077544578}">
      <dgm:prSet/>
      <dgm:spPr/>
      <dgm:t>
        <a:bodyPr/>
        <a:lstStyle/>
        <a:p>
          <a:endParaRPr lang="en-US"/>
        </a:p>
      </dgm:t>
    </dgm:pt>
    <dgm:pt modelId="{BE39062F-4AC3-4EE4-A9A7-4A425C544BFC}" type="sibTrans" cxnId="{1ABC2107-1672-4CF6-9B01-367077544578}">
      <dgm:prSet/>
      <dgm:spPr/>
      <dgm:t>
        <a:bodyPr/>
        <a:lstStyle/>
        <a:p>
          <a:endParaRPr lang="en-US"/>
        </a:p>
      </dgm:t>
    </dgm:pt>
    <dgm:pt modelId="{D70D3329-7341-4F9C-88DE-1176B846B2A9}">
      <dgm:prSet phldrT="[Text]" custT="1"/>
      <dgm:spPr>
        <a:noFill/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n-US" sz="1600" b="1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Community Capacity, Engagement  and Infrastructure</a:t>
          </a:r>
          <a:br>
            <a:rPr lang="en-US" sz="2400" b="1"/>
          </a:br>
          <a:r>
            <a:rPr lang="en-US" sz="1200" b="0">
              <a:solidFill>
                <a:schemeClr val="tx1"/>
              </a:solidFill>
            </a:rPr>
            <a:t>Rural communities face serious social, economic and health challenges.</a:t>
          </a:r>
          <a:endParaRPr lang="en-US" sz="2400" b="1">
            <a:solidFill>
              <a:schemeClr val="tx1"/>
            </a:solidFill>
          </a:endParaRPr>
        </a:p>
      </dgm:t>
    </dgm:pt>
    <dgm:pt modelId="{FEEADAB0-F8A4-4C6C-94F2-EB073CD8F568}" type="parTrans" cxnId="{A8395244-276B-42CF-80C9-C70C8CF3902A}">
      <dgm:prSet/>
      <dgm:spPr/>
      <dgm:t>
        <a:bodyPr/>
        <a:lstStyle/>
        <a:p>
          <a:endParaRPr lang="en-US"/>
        </a:p>
      </dgm:t>
    </dgm:pt>
    <dgm:pt modelId="{51D3276C-F66F-44D1-B4A9-599B6D4D6868}" type="sibTrans" cxnId="{A8395244-276B-42CF-80C9-C70C8CF3902A}">
      <dgm:prSet/>
      <dgm:spPr/>
      <dgm:t>
        <a:bodyPr/>
        <a:lstStyle/>
        <a:p>
          <a:endParaRPr lang="en-US"/>
        </a:p>
      </dgm:t>
    </dgm:pt>
    <dgm:pt modelId="{9F1A82BF-4B26-4E48-BA25-BBE0ED08D675}">
      <dgm:prSet phldrT="[Text]" custT="1"/>
      <dgm:spPr>
        <a:noFill/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n-US" sz="1600" b="1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Health Equity</a:t>
          </a:r>
          <a:br>
            <a:rPr lang="en-US" sz="2000" b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0">
              <a:solidFill>
                <a:schemeClr val="tx1"/>
              </a:solidFill>
            </a:rPr>
            <a:t>Health inequities in rural communities are numerous and vary by region including transportation, food insecurity, and many other health related social needs. </a:t>
          </a:r>
          <a:endParaRPr lang="en-US" sz="2000" b="1">
            <a:solidFill>
              <a:schemeClr val="tx1"/>
            </a:solidFill>
          </a:endParaRPr>
        </a:p>
      </dgm:t>
    </dgm:pt>
    <dgm:pt modelId="{33A426B3-48C3-40E0-83A3-E51C5ABFC361}" type="parTrans" cxnId="{4EC3CC5B-B9E8-4A95-AEE4-8969745254E0}">
      <dgm:prSet/>
      <dgm:spPr/>
      <dgm:t>
        <a:bodyPr/>
        <a:lstStyle/>
        <a:p>
          <a:endParaRPr lang="en-US"/>
        </a:p>
      </dgm:t>
    </dgm:pt>
    <dgm:pt modelId="{3A059DEF-4155-4A93-A960-57066591807D}" type="sibTrans" cxnId="{4EC3CC5B-B9E8-4A95-AEE4-8969745254E0}">
      <dgm:prSet/>
      <dgm:spPr/>
      <dgm:t>
        <a:bodyPr/>
        <a:lstStyle/>
        <a:p>
          <a:endParaRPr lang="en-US"/>
        </a:p>
      </dgm:t>
    </dgm:pt>
    <dgm:pt modelId="{BEF909F8-8112-409E-BED2-8B3E34EDC4BF}">
      <dgm:prSet phldrT="[Text]" custT="1"/>
      <dgm:spPr>
        <a:noFill/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b="1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Substance Use</a:t>
          </a:r>
          <a:br>
            <a:rPr lang="en-US" sz="2400" b="1"/>
          </a:br>
          <a:r>
            <a:rPr lang="en-US" sz="1200" b="0">
              <a:solidFill>
                <a:schemeClr val="tx1"/>
              </a:solidFill>
            </a:rPr>
            <a:t>Substance use can be especially hard to combat in rural communities due to limited resources for prevention, treatment and recovery.</a:t>
          </a:r>
          <a:endParaRPr lang="en-US" sz="2400" b="1">
            <a:solidFill>
              <a:schemeClr val="tx1"/>
            </a:solidFill>
          </a:endParaRPr>
        </a:p>
      </dgm:t>
    </dgm:pt>
    <dgm:pt modelId="{F32A4751-59FD-49EB-A985-70A55A71CCC3}" type="parTrans" cxnId="{9158E853-211C-40C6-BEC0-74E604F64341}">
      <dgm:prSet/>
      <dgm:spPr/>
      <dgm:t>
        <a:bodyPr/>
        <a:lstStyle/>
        <a:p>
          <a:endParaRPr lang="en-US"/>
        </a:p>
      </dgm:t>
    </dgm:pt>
    <dgm:pt modelId="{47F07F2C-6DA7-40CF-A689-AB18C1B90038}" type="sibTrans" cxnId="{9158E853-211C-40C6-BEC0-74E604F64341}">
      <dgm:prSet/>
      <dgm:spPr/>
      <dgm:t>
        <a:bodyPr/>
        <a:lstStyle/>
        <a:p>
          <a:endParaRPr lang="en-US"/>
        </a:p>
      </dgm:t>
    </dgm:pt>
    <dgm:pt modelId="{652A7DED-1C16-4A3F-87FA-12000538A796}" type="pres">
      <dgm:prSet presAssocID="{E7E248C0-3353-4822-9BE7-508A23F236DE}" presName="linearFlow" presStyleCnt="0">
        <dgm:presLayoutVars>
          <dgm:dir/>
          <dgm:resizeHandles val="exact"/>
        </dgm:presLayoutVars>
      </dgm:prSet>
      <dgm:spPr/>
    </dgm:pt>
    <dgm:pt modelId="{62ECC04A-616B-497A-BB8F-82AE5300989B}" type="pres">
      <dgm:prSet presAssocID="{F8488094-8B8B-4D4A-86C6-1055134F12F7}" presName="composite" presStyleCnt="0"/>
      <dgm:spPr/>
    </dgm:pt>
    <dgm:pt modelId="{AD14090D-8C17-4636-BB65-63A791A6ACC9}" type="pres">
      <dgm:prSet presAssocID="{F8488094-8B8B-4D4A-86C6-1055134F12F7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Mental Health with solid fill"/>
        </a:ext>
      </dgm:extLst>
    </dgm:pt>
    <dgm:pt modelId="{A0D976EF-3888-45F1-80C5-AE15D66D6B15}" type="pres">
      <dgm:prSet presAssocID="{F8488094-8B8B-4D4A-86C6-1055134F12F7}" presName="txShp" presStyleLbl="node1" presStyleIdx="0" presStyleCnt="4" custScaleX="108311" custLinFactNeighborY="-16609">
        <dgm:presLayoutVars>
          <dgm:bulletEnabled val="1"/>
        </dgm:presLayoutVars>
      </dgm:prSet>
      <dgm:spPr/>
    </dgm:pt>
    <dgm:pt modelId="{831C3686-654F-4F1D-A83F-EC7459998CDD}" type="pres">
      <dgm:prSet presAssocID="{BE39062F-4AC3-4EE4-A9A7-4A425C544BFC}" presName="spacing" presStyleCnt="0"/>
      <dgm:spPr/>
    </dgm:pt>
    <dgm:pt modelId="{8E555A38-0775-4906-85F1-EA465E794F74}" type="pres">
      <dgm:prSet presAssocID="{D70D3329-7341-4F9C-88DE-1176B846B2A9}" presName="composite" presStyleCnt="0"/>
      <dgm:spPr/>
    </dgm:pt>
    <dgm:pt modelId="{70E92B17-1148-46E2-8FA2-6333EB71BA68}" type="pres">
      <dgm:prSet presAssocID="{D70D3329-7341-4F9C-88DE-1176B846B2A9}" presName="imgShp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Neighborhood with solid fill"/>
        </a:ext>
      </dgm:extLst>
    </dgm:pt>
    <dgm:pt modelId="{D866F16B-9B8B-492D-9851-60C3355C2822}" type="pres">
      <dgm:prSet presAssocID="{D70D3329-7341-4F9C-88DE-1176B846B2A9}" presName="txShp" presStyleLbl="node1" presStyleIdx="1" presStyleCnt="4" custScaleX="108311">
        <dgm:presLayoutVars>
          <dgm:bulletEnabled val="1"/>
        </dgm:presLayoutVars>
      </dgm:prSet>
      <dgm:spPr/>
    </dgm:pt>
    <dgm:pt modelId="{8B0ED20E-7533-4547-B90D-BD46F6BFDF09}" type="pres">
      <dgm:prSet presAssocID="{51D3276C-F66F-44D1-B4A9-599B6D4D6868}" presName="spacing" presStyleCnt="0"/>
      <dgm:spPr/>
    </dgm:pt>
    <dgm:pt modelId="{2A843463-69D1-45F7-8487-7ECFE3AB7198}" type="pres">
      <dgm:prSet presAssocID="{9F1A82BF-4B26-4E48-BA25-BBE0ED08D675}" presName="composite" presStyleCnt="0"/>
      <dgm:spPr/>
    </dgm:pt>
    <dgm:pt modelId="{CF92B69D-7E23-4C7A-A406-2DE150129FE4}" type="pres">
      <dgm:prSet presAssocID="{9F1A82BF-4B26-4E48-BA25-BBE0ED08D675}" presName="imgShp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Group with solid fill"/>
        </a:ext>
      </dgm:extLst>
    </dgm:pt>
    <dgm:pt modelId="{9197D607-97AF-454A-953F-9798A9AA7F77}" type="pres">
      <dgm:prSet presAssocID="{9F1A82BF-4B26-4E48-BA25-BBE0ED08D675}" presName="txShp" presStyleLbl="node1" presStyleIdx="2" presStyleCnt="4" custScaleX="108311">
        <dgm:presLayoutVars>
          <dgm:bulletEnabled val="1"/>
        </dgm:presLayoutVars>
      </dgm:prSet>
      <dgm:spPr/>
    </dgm:pt>
    <dgm:pt modelId="{E6C460FB-8412-48BE-9C12-16B66B44B524}" type="pres">
      <dgm:prSet presAssocID="{3A059DEF-4155-4A93-A960-57066591807D}" presName="spacing" presStyleCnt="0"/>
      <dgm:spPr/>
    </dgm:pt>
    <dgm:pt modelId="{369C6B15-A7B2-4DD1-AB2E-9FE3B4208E4D}" type="pres">
      <dgm:prSet presAssocID="{BEF909F8-8112-409E-BED2-8B3E34EDC4BF}" presName="composite" presStyleCnt="0"/>
      <dgm:spPr/>
    </dgm:pt>
    <dgm:pt modelId="{8F701395-895A-479B-B146-1236A1DB687D}" type="pres">
      <dgm:prSet presAssocID="{BEF909F8-8112-409E-BED2-8B3E34EDC4BF}" presName="imgShp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Medicine with solid fill"/>
        </a:ext>
      </dgm:extLst>
    </dgm:pt>
    <dgm:pt modelId="{C89E0388-B93F-4638-8F38-CD99CE170035}" type="pres">
      <dgm:prSet presAssocID="{BEF909F8-8112-409E-BED2-8B3E34EDC4BF}" presName="txShp" presStyleLbl="node1" presStyleIdx="3" presStyleCnt="4" custScaleX="108311">
        <dgm:presLayoutVars>
          <dgm:bulletEnabled val="1"/>
        </dgm:presLayoutVars>
      </dgm:prSet>
      <dgm:spPr/>
    </dgm:pt>
  </dgm:ptLst>
  <dgm:cxnLst>
    <dgm:cxn modelId="{1ABC2107-1672-4CF6-9B01-367077544578}" srcId="{E7E248C0-3353-4822-9BE7-508A23F236DE}" destId="{F8488094-8B8B-4D4A-86C6-1055134F12F7}" srcOrd="0" destOrd="0" parTransId="{E929150E-1F50-42FD-B356-3906E3E6B765}" sibTransId="{BE39062F-4AC3-4EE4-A9A7-4A425C544BFC}"/>
    <dgm:cxn modelId="{33BD490E-D325-42FC-BC89-2C46AD6592C5}" type="presOf" srcId="{BEF909F8-8112-409E-BED2-8B3E34EDC4BF}" destId="{C89E0388-B93F-4638-8F38-CD99CE170035}" srcOrd="0" destOrd="0" presId="urn:microsoft.com/office/officeart/2005/8/layout/vList3"/>
    <dgm:cxn modelId="{4EC3CC5B-B9E8-4A95-AEE4-8969745254E0}" srcId="{E7E248C0-3353-4822-9BE7-508A23F236DE}" destId="{9F1A82BF-4B26-4E48-BA25-BBE0ED08D675}" srcOrd="2" destOrd="0" parTransId="{33A426B3-48C3-40E0-83A3-E51C5ABFC361}" sibTransId="{3A059DEF-4155-4A93-A960-57066591807D}"/>
    <dgm:cxn modelId="{A8395244-276B-42CF-80C9-C70C8CF3902A}" srcId="{E7E248C0-3353-4822-9BE7-508A23F236DE}" destId="{D70D3329-7341-4F9C-88DE-1176B846B2A9}" srcOrd="1" destOrd="0" parTransId="{FEEADAB0-F8A4-4C6C-94F2-EB073CD8F568}" sibTransId="{51D3276C-F66F-44D1-B4A9-599B6D4D6868}"/>
    <dgm:cxn modelId="{13C13269-78C0-461B-8A63-ADAFC864D9DC}" type="presOf" srcId="{9F1A82BF-4B26-4E48-BA25-BBE0ED08D675}" destId="{9197D607-97AF-454A-953F-9798A9AA7F77}" srcOrd="0" destOrd="0" presId="urn:microsoft.com/office/officeart/2005/8/layout/vList3"/>
    <dgm:cxn modelId="{9158E853-211C-40C6-BEC0-74E604F64341}" srcId="{E7E248C0-3353-4822-9BE7-508A23F236DE}" destId="{BEF909F8-8112-409E-BED2-8B3E34EDC4BF}" srcOrd="3" destOrd="0" parTransId="{F32A4751-59FD-49EB-A985-70A55A71CCC3}" sibTransId="{47F07F2C-6DA7-40CF-A689-AB18C1B90038}"/>
    <dgm:cxn modelId="{09004E55-5EDB-4685-BB39-5FDA83A0A400}" type="presOf" srcId="{F8488094-8B8B-4D4A-86C6-1055134F12F7}" destId="{A0D976EF-3888-45F1-80C5-AE15D66D6B15}" srcOrd="0" destOrd="0" presId="urn:microsoft.com/office/officeart/2005/8/layout/vList3"/>
    <dgm:cxn modelId="{0F04B592-1EB8-4034-9BFC-A1FA9AE33B10}" type="presOf" srcId="{E7E248C0-3353-4822-9BE7-508A23F236DE}" destId="{652A7DED-1C16-4A3F-87FA-12000538A796}" srcOrd="0" destOrd="0" presId="urn:microsoft.com/office/officeart/2005/8/layout/vList3"/>
    <dgm:cxn modelId="{DDE201F9-3DAB-408B-9131-1E4040338BC1}" type="presOf" srcId="{D70D3329-7341-4F9C-88DE-1176B846B2A9}" destId="{D866F16B-9B8B-492D-9851-60C3355C2822}" srcOrd="0" destOrd="0" presId="urn:microsoft.com/office/officeart/2005/8/layout/vList3"/>
    <dgm:cxn modelId="{554FB1BF-009C-4A13-94BE-9C40DA333E25}" type="presParOf" srcId="{652A7DED-1C16-4A3F-87FA-12000538A796}" destId="{62ECC04A-616B-497A-BB8F-82AE5300989B}" srcOrd="0" destOrd="0" presId="urn:microsoft.com/office/officeart/2005/8/layout/vList3"/>
    <dgm:cxn modelId="{2E269DA4-556E-4898-BF95-CCD8B747ECEF}" type="presParOf" srcId="{62ECC04A-616B-497A-BB8F-82AE5300989B}" destId="{AD14090D-8C17-4636-BB65-63A791A6ACC9}" srcOrd="0" destOrd="0" presId="urn:microsoft.com/office/officeart/2005/8/layout/vList3"/>
    <dgm:cxn modelId="{E1599313-7C5A-48A7-9F6F-C56EFA8B3849}" type="presParOf" srcId="{62ECC04A-616B-497A-BB8F-82AE5300989B}" destId="{A0D976EF-3888-45F1-80C5-AE15D66D6B15}" srcOrd="1" destOrd="0" presId="urn:microsoft.com/office/officeart/2005/8/layout/vList3"/>
    <dgm:cxn modelId="{EF14DB57-B437-453C-9CAA-26B5836B621F}" type="presParOf" srcId="{652A7DED-1C16-4A3F-87FA-12000538A796}" destId="{831C3686-654F-4F1D-A83F-EC7459998CDD}" srcOrd="1" destOrd="0" presId="urn:microsoft.com/office/officeart/2005/8/layout/vList3"/>
    <dgm:cxn modelId="{B87D1521-FA69-4657-BE59-2CE8A843D3D9}" type="presParOf" srcId="{652A7DED-1C16-4A3F-87FA-12000538A796}" destId="{8E555A38-0775-4906-85F1-EA465E794F74}" srcOrd="2" destOrd="0" presId="urn:microsoft.com/office/officeart/2005/8/layout/vList3"/>
    <dgm:cxn modelId="{5EC1F96D-FEFC-4B45-AA3C-50B22447E9D0}" type="presParOf" srcId="{8E555A38-0775-4906-85F1-EA465E794F74}" destId="{70E92B17-1148-46E2-8FA2-6333EB71BA68}" srcOrd="0" destOrd="0" presId="urn:microsoft.com/office/officeart/2005/8/layout/vList3"/>
    <dgm:cxn modelId="{ACAD87A2-F35A-4A1B-AF68-9E7612D1CA80}" type="presParOf" srcId="{8E555A38-0775-4906-85F1-EA465E794F74}" destId="{D866F16B-9B8B-492D-9851-60C3355C2822}" srcOrd="1" destOrd="0" presId="urn:microsoft.com/office/officeart/2005/8/layout/vList3"/>
    <dgm:cxn modelId="{F9F437BB-70C6-47A7-A5DE-8654E2EF6942}" type="presParOf" srcId="{652A7DED-1C16-4A3F-87FA-12000538A796}" destId="{8B0ED20E-7533-4547-B90D-BD46F6BFDF09}" srcOrd="3" destOrd="0" presId="urn:microsoft.com/office/officeart/2005/8/layout/vList3"/>
    <dgm:cxn modelId="{01E87D28-6F9B-4DFC-A8D8-0638DBD3185E}" type="presParOf" srcId="{652A7DED-1C16-4A3F-87FA-12000538A796}" destId="{2A843463-69D1-45F7-8487-7ECFE3AB7198}" srcOrd="4" destOrd="0" presId="urn:microsoft.com/office/officeart/2005/8/layout/vList3"/>
    <dgm:cxn modelId="{A88D6A79-1CBF-4318-841B-F3A05C526413}" type="presParOf" srcId="{2A843463-69D1-45F7-8487-7ECFE3AB7198}" destId="{CF92B69D-7E23-4C7A-A406-2DE150129FE4}" srcOrd="0" destOrd="0" presId="urn:microsoft.com/office/officeart/2005/8/layout/vList3"/>
    <dgm:cxn modelId="{50724F1E-CFDB-433F-80F2-B828A51393F9}" type="presParOf" srcId="{2A843463-69D1-45F7-8487-7ECFE3AB7198}" destId="{9197D607-97AF-454A-953F-9798A9AA7F77}" srcOrd="1" destOrd="0" presId="urn:microsoft.com/office/officeart/2005/8/layout/vList3"/>
    <dgm:cxn modelId="{7CE15408-AC1D-474B-B9F5-D3E7F0031AA5}" type="presParOf" srcId="{652A7DED-1C16-4A3F-87FA-12000538A796}" destId="{E6C460FB-8412-48BE-9C12-16B66B44B524}" srcOrd="5" destOrd="0" presId="urn:microsoft.com/office/officeart/2005/8/layout/vList3"/>
    <dgm:cxn modelId="{DDAE38D2-6534-41E4-B3F4-AC83B031D66B}" type="presParOf" srcId="{652A7DED-1C16-4A3F-87FA-12000538A796}" destId="{369C6B15-A7B2-4DD1-AB2E-9FE3B4208E4D}" srcOrd="6" destOrd="0" presId="urn:microsoft.com/office/officeart/2005/8/layout/vList3"/>
    <dgm:cxn modelId="{9DA0AADC-2E01-45BA-9AC7-A0255D2E01C2}" type="presParOf" srcId="{369C6B15-A7B2-4DD1-AB2E-9FE3B4208E4D}" destId="{8F701395-895A-479B-B146-1236A1DB687D}" srcOrd="0" destOrd="0" presId="urn:microsoft.com/office/officeart/2005/8/layout/vList3"/>
    <dgm:cxn modelId="{F2D3FC76-CA12-415F-BD17-24FADDB11E2A}" type="presParOf" srcId="{369C6B15-A7B2-4DD1-AB2E-9FE3B4208E4D}" destId="{C89E0388-B93F-4638-8F38-CD99CE17003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976EF-3888-45F1-80C5-AE15D66D6B15}">
      <dsp:nvSpPr>
        <dsp:cNvPr id="0" name=""/>
        <dsp:cNvSpPr/>
      </dsp:nvSpPr>
      <dsp:spPr>
        <a:xfrm rot="10800000">
          <a:off x="957439" y="0"/>
          <a:ext cx="3584673" cy="1320447"/>
        </a:xfrm>
        <a:prstGeom prst="homePlate">
          <a:avLst/>
        </a:prstGeom>
        <a:noFill/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28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Behavioral Health</a:t>
          </a:r>
          <a:br>
            <a:rPr lang="en-US" sz="2400" b="1" kern="1200"/>
          </a:br>
          <a:r>
            <a:rPr lang="en-US" sz="1200" b="0" kern="1200">
              <a:solidFill>
                <a:schemeClr val="tx1"/>
              </a:solidFill>
            </a:rPr>
            <a:t>Rural communities face many challenges to behavioral health including access, availability, affordability, and acceptability.</a:t>
          </a:r>
          <a:endParaRPr lang="en-US" sz="2400" b="0" kern="1200">
            <a:solidFill>
              <a:schemeClr val="tx1"/>
            </a:solidFill>
          </a:endParaRPr>
        </a:p>
      </dsp:txBody>
      <dsp:txXfrm rot="10800000">
        <a:off x="1287551" y="0"/>
        <a:ext cx="3254561" cy="1320447"/>
      </dsp:txXfrm>
    </dsp:sp>
    <dsp:sp modelId="{AD14090D-8C17-4636-BB65-63A791A6ACC9}">
      <dsp:nvSpPr>
        <dsp:cNvPr id="0" name=""/>
        <dsp:cNvSpPr/>
      </dsp:nvSpPr>
      <dsp:spPr>
        <a:xfrm>
          <a:off x="434746" y="3038"/>
          <a:ext cx="1320447" cy="132044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6F16B-9B8B-492D-9851-60C3355C2822}">
      <dsp:nvSpPr>
        <dsp:cNvPr id="0" name=""/>
        <dsp:cNvSpPr/>
      </dsp:nvSpPr>
      <dsp:spPr>
        <a:xfrm rot="10800000">
          <a:off x="957439" y="1717649"/>
          <a:ext cx="3584673" cy="1320447"/>
        </a:xfrm>
        <a:prstGeom prst="homePlate">
          <a:avLst/>
        </a:prstGeom>
        <a:noFill/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28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Community Capacity, Engagement  and Infrastructure</a:t>
          </a:r>
          <a:br>
            <a:rPr lang="en-US" sz="2400" b="1" kern="1200"/>
          </a:br>
          <a:r>
            <a:rPr lang="en-US" sz="1200" b="0" kern="1200">
              <a:solidFill>
                <a:schemeClr val="tx1"/>
              </a:solidFill>
            </a:rPr>
            <a:t>Rural communities face serious social, economic and health challenges.</a:t>
          </a:r>
          <a:endParaRPr lang="en-US" sz="2400" b="1" kern="1200">
            <a:solidFill>
              <a:schemeClr val="tx1"/>
            </a:solidFill>
          </a:endParaRPr>
        </a:p>
      </dsp:txBody>
      <dsp:txXfrm rot="10800000">
        <a:off x="1287551" y="1717649"/>
        <a:ext cx="3254561" cy="1320447"/>
      </dsp:txXfrm>
    </dsp:sp>
    <dsp:sp modelId="{70E92B17-1148-46E2-8FA2-6333EB71BA68}">
      <dsp:nvSpPr>
        <dsp:cNvPr id="0" name=""/>
        <dsp:cNvSpPr/>
      </dsp:nvSpPr>
      <dsp:spPr>
        <a:xfrm>
          <a:off x="434746" y="1717649"/>
          <a:ext cx="1320447" cy="132044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7D607-97AF-454A-953F-9798A9AA7F77}">
      <dsp:nvSpPr>
        <dsp:cNvPr id="0" name=""/>
        <dsp:cNvSpPr/>
      </dsp:nvSpPr>
      <dsp:spPr>
        <a:xfrm rot="10800000">
          <a:off x="957439" y="3432260"/>
          <a:ext cx="3584673" cy="1320447"/>
        </a:xfrm>
        <a:prstGeom prst="homePlate">
          <a:avLst/>
        </a:prstGeom>
        <a:noFill/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28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Health Equity</a:t>
          </a:r>
          <a:br>
            <a:rPr lang="en-US" sz="2000" b="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200" b="0" kern="1200">
              <a:solidFill>
                <a:schemeClr val="tx1"/>
              </a:solidFill>
            </a:rPr>
            <a:t>Health inequities in rural communities are numerous and vary by region including transportation, food insecurity, and many other health related social needs. </a:t>
          </a:r>
          <a:endParaRPr lang="en-US" sz="2000" b="1" kern="1200">
            <a:solidFill>
              <a:schemeClr val="tx1"/>
            </a:solidFill>
          </a:endParaRPr>
        </a:p>
      </dsp:txBody>
      <dsp:txXfrm rot="10800000">
        <a:off x="1287551" y="3432260"/>
        <a:ext cx="3254561" cy="1320447"/>
      </dsp:txXfrm>
    </dsp:sp>
    <dsp:sp modelId="{CF92B69D-7E23-4C7A-A406-2DE150129FE4}">
      <dsp:nvSpPr>
        <dsp:cNvPr id="0" name=""/>
        <dsp:cNvSpPr/>
      </dsp:nvSpPr>
      <dsp:spPr>
        <a:xfrm>
          <a:off x="434746" y="3432260"/>
          <a:ext cx="1320447" cy="132044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E0388-B93F-4638-8F38-CD99CE170035}">
      <dsp:nvSpPr>
        <dsp:cNvPr id="0" name=""/>
        <dsp:cNvSpPr/>
      </dsp:nvSpPr>
      <dsp:spPr>
        <a:xfrm rot="10800000">
          <a:off x="957439" y="5146871"/>
          <a:ext cx="3584673" cy="1320447"/>
        </a:xfrm>
        <a:prstGeom prst="homePlate">
          <a:avLst/>
        </a:prstGeom>
        <a:noFill/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281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>
              <a:solidFill>
                <a:srgbClr val="FC107B"/>
              </a:solidFill>
              <a:latin typeface="Arial" panose="020B0604020202020204" pitchFamily="34" charset="0"/>
              <a:cs typeface="Arial" panose="020B0604020202020204" pitchFamily="34" charset="0"/>
            </a:rPr>
            <a:t>Substance Use</a:t>
          </a:r>
          <a:br>
            <a:rPr lang="en-US" sz="2400" b="1" kern="1200"/>
          </a:br>
          <a:r>
            <a:rPr lang="en-US" sz="1200" b="0" kern="1200">
              <a:solidFill>
                <a:schemeClr val="tx1"/>
              </a:solidFill>
            </a:rPr>
            <a:t>Substance use can be especially hard to combat in rural communities due to limited resources for prevention, treatment and recovery.</a:t>
          </a:r>
          <a:endParaRPr lang="en-US" sz="2400" b="1" kern="1200">
            <a:solidFill>
              <a:schemeClr val="tx1"/>
            </a:solidFill>
          </a:endParaRPr>
        </a:p>
      </dsp:txBody>
      <dsp:txXfrm rot="10800000">
        <a:off x="1287551" y="5146871"/>
        <a:ext cx="3254561" cy="1320447"/>
      </dsp:txXfrm>
    </dsp:sp>
    <dsp:sp modelId="{8F701395-895A-479B-B146-1236A1DB687D}">
      <dsp:nvSpPr>
        <dsp:cNvPr id="0" name=""/>
        <dsp:cNvSpPr/>
      </dsp:nvSpPr>
      <dsp:spPr>
        <a:xfrm>
          <a:off x="434746" y="5146871"/>
          <a:ext cx="1320447" cy="1320447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E80BA-8DC1-4726-94E8-0C51D4EDEE62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6776E-0F6F-478D-BF92-DB0A34F06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8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6776E-0F6F-478D-BF92-DB0A34F065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0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12FF-50DD-C800-81A0-E143D82AF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4969C-1CA7-E626-E8ED-970C0645D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4208F-54B6-B0EA-40A6-71BE2E52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E209-CD60-F59A-E8A3-03520B5C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75D3C-7D59-5D0C-2865-3DC418F1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2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53183-B299-95DC-32F0-48314074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F4A3F-8998-A0C2-069F-072094C11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AAFC1-C874-41D7-9679-5F8C7C8D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14192-4B1B-636B-DC12-6F870D13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8363B-5858-BB3C-BC26-1D4AF4DB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9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FD68EA-8D23-D762-512A-3DEB56555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70EC9-DF46-73D4-C2D0-AAD29F287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8EE59-813E-0EA5-DC03-2B53D2480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B725-10DC-0C56-B60C-2DBB9D848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1084D-FFB7-BA2E-8554-3912496F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509F-342E-410F-A355-5F3A08D0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C879-009A-9893-88DA-EA19C998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EC959-8C8B-2179-FBC3-22E634ED1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A2230-15F9-D3D3-56D5-354A7529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C9470-45DF-F874-34F2-322386B6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0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0AE0-5DC3-B70C-408A-D8BB81CB4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727B3-14D9-276F-C437-782DE72A8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E1009-0948-5AD8-8120-CAB96C84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996BE-FCC6-7DA8-19DE-BAC9A619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F7486-AF44-4323-C344-B115F197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E852-2E7A-72BF-D3AB-65969887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080E6-9BFF-68F4-841D-AC0D00645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6AC01-9E7C-D182-DD0D-42D4873E1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327F6-25FA-EFBE-1F09-77199632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C7ABE-1BD1-5763-1849-1B2E3E03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EC004-413D-F7A3-0322-04990EDE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9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1991E-BDFA-75B8-F796-31C0403FE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8AE1D-58F7-B7FE-FB83-4C7311661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E0061-612D-E3DF-BA0D-AF594CF7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69E28-A7AD-D6F3-48FC-9A3B2292B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96D287-454F-71F8-B13F-B57FB26B5B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59DDA6-653D-A243-34C5-161B7EDA4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2C4158-9723-3B7C-58C7-4E843E60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B20488-069E-4552-858A-358D7717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6312-BA89-37AD-ECB2-FE8608BB9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C9B99-479E-194E-E0EB-C181679B1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C522B-32BC-447A-E32E-BE100AD8B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2E8CF-1015-CAF0-C558-F6E6FBC1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5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0D3DAF-057F-A99A-AEC1-AA4A2969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C61515-A451-CA92-D279-6C8B6629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846C8-0AF2-BE96-4FA3-DFC66713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3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C4680-263D-62BC-B447-3ADA73EE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1448-25CA-26A6-A966-75F37A864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F759A-8332-718B-E965-48E4FE96A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A3CA7-F551-F269-53BD-5CDB56DA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7B4E8-E6F5-5A1F-EA42-67452B19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3CE4F-9DA6-1BCC-AA6C-FFDADBEA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583C-E415-9E08-C5D0-13AE74D5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07472B-AC61-4618-710E-C321C0B17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7CB3A-7065-239D-E6FF-D819E3CB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1C82F-8F6A-8AE2-1604-073D8A66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9C1EF-2BBD-7BA3-055F-BF6447C5B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AB910-EB49-E296-CDB0-21D37FF6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857B5-E1E8-2FED-FA1A-C6642E49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C2841-37A6-A8C7-147D-3AB55EAC5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C7FCC-33F2-24E0-9F1F-9365FC6D20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24751-F858-4881-9097-9B95C9449DB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D3DFF-4545-F745-EFD0-002CA8FFF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9414-CA7F-39EF-AD03-C3FA78240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8A8E6-F025-4FCD-BDFA-88736A44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6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124860-CE4B-319F-9888-A46C09B4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486608" cy="685800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112713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AREAS OF FOCUS </a:t>
            </a:r>
            <a:br>
              <a:rPr lang="en-US" sz="280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2024-27</a:t>
            </a:r>
            <a:endParaRPr lang="en-US" sz="320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03B46068-F5E9-DD47-4FF7-10D2319E0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0717066"/>
              </p:ext>
            </p:extLst>
          </p:nvPr>
        </p:nvGraphicFramePr>
        <p:xfrm>
          <a:off x="7370631" y="144966"/>
          <a:ext cx="4976860" cy="647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FA8595-949E-1EA0-EF30-88E9B861B73A}"/>
              </a:ext>
            </a:extLst>
          </p:cNvPr>
          <p:cNvSpPr txBox="1"/>
          <p:nvPr/>
        </p:nvSpPr>
        <p:spPr>
          <a:xfrm>
            <a:off x="131499" y="645265"/>
            <a:ext cx="2486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Impact and Social Accountability (CISA)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668EE8FB-F844-86C1-3990-9BEF765376F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48" b="19972"/>
          <a:stretch/>
        </p:blipFill>
        <p:spPr>
          <a:xfrm>
            <a:off x="-11664" y="5751249"/>
            <a:ext cx="2498272" cy="1106750"/>
          </a:xfrm>
          <a:prstGeom prst="rect">
            <a:avLst/>
          </a:prstGeom>
        </p:spPr>
      </p:pic>
      <p:pic>
        <p:nvPicPr>
          <p:cNvPr id="2" name="Picture 1" descr="A map of the state of wisconsin&#10;&#10;Description automatically generated">
            <a:extLst>
              <a:ext uri="{FF2B5EF4-FFF2-40B4-BE49-F238E27FC236}">
                <a16:creationId xmlns:a16="http://schemas.microsoft.com/office/drawing/2014/main" id="{A978B175-4F5E-0DA4-C516-6BAC8FED09F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009" b="12692"/>
          <a:stretch/>
        </p:blipFill>
        <p:spPr>
          <a:xfrm>
            <a:off x="3321507" y="2404998"/>
            <a:ext cx="4289518" cy="445300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E56435F-114C-325B-2D4F-3F1662911782}"/>
              </a:ext>
            </a:extLst>
          </p:cNvPr>
          <p:cNvSpPr txBox="1"/>
          <p:nvPr/>
        </p:nvSpPr>
        <p:spPr>
          <a:xfrm>
            <a:off x="2857935" y="5563482"/>
            <a:ext cx="936172" cy="9388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796B7-2DAD-CB9B-7D5E-30DF094BE5C1}"/>
              </a:ext>
            </a:extLst>
          </p:cNvPr>
          <p:cNvSpPr txBox="1"/>
          <p:nvPr/>
        </p:nvSpPr>
        <p:spPr>
          <a:xfrm>
            <a:off x="2677086" y="242677"/>
            <a:ext cx="4976860" cy="3264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an </a:t>
            </a:r>
            <a:r>
              <a:rPr lang="en-US" sz="1200" b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anchor institution 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communities we are honored to serve, Marshfield Clinic Health System believes that we have a moral and corporate responsibility and 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obligation 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address the health and social needs of historically marginalized and under-resourced communities. 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mission is: </a:t>
            </a:r>
            <a:r>
              <a:rPr lang="en-US" sz="1200" b="1" i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Enrich Lives ... to create healthy communities. 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live our mission 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collective impact, collaborative partnerships, and innovation to address policy, system and environmental health disparities that advance health equity, especially in rural communities.   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200" b="1" i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Strategic Areas of Focus 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 complex </a:t>
            </a:r>
            <a:b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challenges that our patients, employees, and </a:t>
            </a:r>
            <a:b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communities experience every day</a:t>
            </a: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we </a:t>
            </a:r>
            <a:br>
              <a:rPr lang="en-US"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committed to improving. </a:t>
            </a:r>
            <a:endParaRPr lang="en-US" sz="120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8675a1-77a1-4f23-817f-edf957bd0a61"/>
    <kc8b2b7e0b9a4beea9ba82d21a765738 xmlns="500c6352-a12c-4266-aa20-047ddde98cd4">
      <Terms xmlns="http://schemas.microsoft.com/office/infopath/2007/PartnerControls"/>
    </kc8b2b7e0b9a4beea9ba82d21a765738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00BB1B38418849ABA158009D894904" ma:contentTypeVersion="2" ma:contentTypeDescription="Create a new document." ma:contentTypeScope="" ma:versionID="ec3f608134f9f4aff3845d8f13dab594">
  <xsd:schema xmlns:xsd="http://www.w3.org/2001/XMLSchema" xmlns:xs="http://www.w3.org/2001/XMLSchema" xmlns:p="http://schemas.microsoft.com/office/2006/metadata/properties" xmlns:ns1="http://schemas.microsoft.com/sharepoint/v3" xmlns:ns2="500c6352-a12c-4266-aa20-047ddde98cd4" xmlns:ns3="fe8675a1-77a1-4f23-817f-edf957bd0a61" targetNamespace="http://schemas.microsoft.com/office/2006/metadata/properties" ma:root="true" ma:fieldsID="a39d3c52b05de73ce1c3b9791df5ebc8" ns1:_="" ns2:_="" ns3:_="">
    <xsd:import namespace="http://schemas.microsoft.com/sharepoint/v3"/>
    <xsd:import namespace="500c6352-a12c-4266-aa20-047ddde98cd4"/>
    <xsd:import namespace="fe8675a1-77a1-4f23-817f-edf957bd0a6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c8b2b7e0b9a4beea9ba82d21a765738" minOccurs="0"/>
                <xsd:element ref="ns3:TaxCatchAl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c6352-a12c-4266-aa20-047ddde98cd4" elementFormDefault="qualified">
    <xsd:import namespace="http://schemas.microsoft.com/office/2006/documentManagement/types"/>
    <xsd:import namespace="http://schemas.microsoft.com/office/infopath/2007/PartnerControls"/>
    <xsd:element name="kc8b2b7e0b9a4beea9ba82d21a765738" ma:index="11" nillable="true" ma:taxonomy="true" ma:internalName="kc8b2b7e0b9a4beea9ba82d21a765738" ma:taxonomyFieldName="PageClassification" ma:displayName="PageClassification" ma:default="" ma:fieldId="{4c8b2b7e-0b9a-4bee-a9ba-82d21a765738}" ma:sspId="0aed18be-c6b9-4c58-bbc4-044ae05f0fcb" ma:termSetId="b4103f80-c12f-4f34-a5a9-ffb1ce5fd18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675a1-77a1-4f23-817f-edf957bd0a6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caaf743-66df-436d-8905-7cf760494e28}" ma:internalName="TaxCatchAll" ma:showField="CatchAllData" ma:web="fe8675a1-77a1-4f23-817f-edf957bd0a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8B0463-EAFB-4412-91B3-0F8E346049A5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9b5c031-4055-4e4b-9aa3-fc95f66ad292"/>
    <ds:schemaRef ds:uri="http://purl.org/dc/elements/1.1/"/>
    <ds:schemaRef ds:uri="b1930b8c-8dd0-4f45-80a4-3f3dc762ecf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16A7B3-50D4-4B22-925E-16423318BCCB}"/>
</file>

<file path=customXml/itemProps3.xml><?xml version="1.0" encoding="utf-8"?>
<ds:datastoreItem xmlns:ds="http://schemas.openxmlformats.org/officeDocument/2006/customXml" ds:itemID="{4AB85D21-6061-4380-B015-852DA3A88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STRATEGIC AREAS OF FOCUS  2024-27</vt:lpstr>
    </vt:vector>
  </TitlesOfParts>
  <Company>Marshfield Clinic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Impact and Social Accountability   STRATEGIC AREAS OF FOCUS  2024-27</dc:title>
  <dc:creator>Shrader, Jason A</dc:creator>
  <cp:lastModifiedBy>Vanden Elzen, Darcy L</cp:lastModifiedBy>
  <cp:revision>6</cp:revision>
  <cp:lastPrinted>2024-07-19T19:22:18Z</cp:lastPrinted>
  <dcterms:created xsi:type="dcterms:W3CDTF">2024-07-16T18:20:26Z</dcterms:created>
  <dcterms:modified xsi:type="dcterms:W3CDTF">2024-12-18T22:23:03Z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0x0101009E00BB1B38418849ABA158009D894904</vt:lpwstr>
  </property>
</Properties>
</file>